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7"/>
  </p:notesMasterIdLst>
  <p:sldIdLst>
    <p:sldId id="261" r:id="rId5"/>
    <p:sldId id="260" r:id="rId6"/>
  </p:sldIdLst>
  <p:sldSz cx="7772400" cy="100584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orient="horz" pos="61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D99"/>
    <a:srgbClr val="D2472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2B0B2-0C25-49CA-ABEF-09DDD4CC52CA}" v="288" dt="2017-09-13T21:11:33.250"/>
    <p1510:client id="{98A5D460-AC1A-4892-AE2F-61744DC431F0}" v="68" dt="2017-09-13T19:08:47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2"/>
  </p:normalViewPr>
  <p:slideViewPr>
    <p:cSldViewPr snapToGrid="0" snapToObjects="1">
      <p:cViewPr varScale="1">
        <p:scale>
          <a:sx n="76" d="100"/>
          <a:sy n="76" d="100"/>
        </p:scale>
        <p:origin x="2334" y="102"/>
      </p:cViewPr>
      <p:guideLst>
        <p:guide orient="horz" pos="3168"/>
        <p:guide pos="2448"/>
        <p:guide pos="288"/>
        <p:guide orient="horz" pos="61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it-IT"/>
              <a:t>14/09/2017</a:t>
            </a:r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Fare clic per modificare gli stili del testo dello schema</a:t>
            </a:r>
          </a:p>
          <a:p>
            <a:pPr lvl="1" rtl="0"/>
            <a:r>
              <a:rPr lang="fr"/>
              <a:t>Secondo livello</a:t>
            </a:r>
          </a:p>
          <a:p>
            <a:pPr lvl="2" rtl="0"/>
            <a:r>
              <a:rPr lang="fr"/>
              <a:t>Terzo livello</a:t>
            </a:r>
          </a:p>
          <a:p>
            <a:pPr lvl="3" rtl="0"/>
            <a:r>
              <a:rPr lang="fr"/>
              <a:t>Quarto livello</a:t>
            </a:r>
          </a:p>
          <a:p>
            <a:pPr lvl="4" rtl="0"/>
            <a:r>
              <a:rPr lang="fr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A472638-3D52-C545-AF2D-5724607F2B65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529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A472638-3D52-C545-AF2D-5724607F2B6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32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A472638-3D52-C545-AF2D-5724607F2B6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85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rtlCol="0" anchor="b"/>
          <a:lstStyle>
            <a:lvl1pPr algn="ctr">
              <a:defRPr sz="5100"/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 rtlCol="0"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rtlCol="0" anchor="b"/>
          <a:lstStyle>
            <a:lvl1pPr>
              <a:defRPr sz="5100"/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 rtlCol="0"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rtlCol="0"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 rt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rtlCol="0"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 rt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 rtlCol="0"/>
          <a:lstStyle/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rtlCol="0" anchor="b"/>
          <a:lstStyle>
            <a:lvl1pPr>
              <a:defRPr sz="2720"/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 rtlCol="0"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 rtl="0"/>
            <a:r>
              <a:rPr lang="fr-FR"/>
              <a:t>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 rtlCol="0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 rt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rtlCol="0" anchor="b"/>
          <a:lstStyle>
            <a:lvl1pPr>
              <a:defRPr sz="2720"/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rtlCol="0"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pPr rtl="0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 rtlCol="0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 rt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14/09/2017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"/>
              <a:t>Fare clic per modificare gli stili del testo dello schema</a:t>
            </a:r>
          </a:p>
          <a:p>
            <a:pPr lvl="1" rtl="0"/>
            <a:r>
              <a:rPr lang="fr"/>
              <a:t>Secondo livello</a:t>
            </a:r>
          </a:p>
          <a:p>
            <a:pPr lvl="2" rtl="0"/>
            <a:r>
              <a:rPr lang="fr"/>
              <a:t>Terzo livello</a:t>
            </a:r>
          </a:p>
          <a:p>
            <a:pPr lvl="3" rtl="0"/>
            <a:r>
              <a:rPr lang="fr"/>
              <a:t>Quarto livello</a:t>
            </a:r>
          </a:p>
          <a:p>
            <a:pPr lvl="4" rtl="0"/>
            <a:r>
              <a:rPr lang="fr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/>
              <a:t>14/09/2017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0420942-0C1D-C342-8146-AAA4F3CAD529}" type="slidenum">
              <a:rPr lang="it-IT" smtClean="0"/>
              <a:t>‹N°›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53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peintures1825.fr/wp-content/uploads/2018/04/1999_1-1.jpg">
            <a:extLst>
              <a:ext uri="{FF2B5EF4-FFF2-40B4-BE49-F238E27FC236}">
                <a16:creationId xmlns:a16="http://schemas.microsoft.com/office/drawing/2014/main" id="{82DE5C30-D26F-4AB2-A300-E79BC50D7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7772400" cy="100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09B4D0C-5E07-449F-96C8-E2612BFD35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 l="13562" t="17060" r="12628" b="15229"/>
          <a:stretch/>
        </p:blipFill>
        <p:spPr>
          <a:xfrm>
            <a:off x="0" y="817001"/>
            <a:ext cx="7772400" cy="328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ttangolo 5"/>
          <p:cNvSpPr/>
          <p:nvPr/>
        </p:nvSpPr>
        <p:spPr>
          <a:xfrm>
            <a:off x="183620" y="1351263"/>
            <a:ext cx="7351776" cy="712502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  <a:ea typeface="Segoe Pro Display Light" charset="0"/>
                <a:cs typeface="Segoe Pro Display Light" charset="0"/>
              </a:rPr>
              <a:t>Journée d’été du CMRR </a:t>
            </a:r>
          </a:p>
          <a:p>
            <a:pPr algn="ctr" rtl="0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  <a:ea typeface="Segoe Pro Display Light" charset="0"/>
                <a:cs typeface="Segoe Pro Display Light" charset="0"/>
              </a:rPr>
              <a:t>Centre Val de Loire</a:t>
            </a:r>
          </a:p>
          <a:p>
            <a:pPr algn="ctr" rtl="0"/>
            <a:r>
              <a:rPr lang="fr-FR" sz="3000" b="1" i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  <a:ea typeface="Segoe Pro Display Light" charset="0"/>
                <a:cs typeface="Segoe Pro Display Light" charset="0"/>
              </a:rPr>
              <a:t>5</a:t>
            </a:r>
            <a:r>
              <a:rPr lang="fr-FR" sz="3000" b="1" i="1" baseline="30000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  <a:ea typeface="Segoe Pro Display Light" charset="0"/>
                <a:cs typeface="Segoe Pro Display Light" charset="0"/>
              </a:rPr>
              <a:t>ème</a:t>
            </a:r>
            <a:r>
              <a:rPr lang="fr-FR" sz="3000" b="1" i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  <a:ea typeface="Segoe Pro Display Light" charset="0"/>
                <a:cs typeface="Segoe Pro Display Light" charset="0"/>
              </a:rPr>
              <a:t> édition</a:t>
            </a:r>
          </a:p>
          <a:p>
            <a:pPr rtl="0"/>
            <a:endParaRPr lang="fr-FR" sz="3600" dirty="0">
              <a:solidFill>
                <a:schemeClr val="bg1"/>
              </a:solidFill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rtl="0"/>
            <a:endParaRPr lang="fr-FR" sz="3600" dirty="0">
              <a:solidFill>
                <a:schemeClr val="bg1"/>
              </a:solidFill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endParaRPr lang="fr-FR" sz="3600" dirty="0">
              <a:solidFill>
                <a:schemeClr val="bg1"/>
              </a:solidFill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endParaRPr lang="fr-FR" sz="3600" dirty="0">
              <a:solidFill>
                <a:schemeClr val="bg1"/>
              </a:solidFill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endParaRPr lang="fr-FR" sz="3600" dirty="0">
              <a:solidFill>
                <a:schemeClr val="bg1"/>
              </a:solidFill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r>
              <a:rPr lang="fr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Re</a:t>
            </a:r>
            <a:r>
              <a:rPr lang="fr-FR" sz="25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ncontre</a:t>
            </a:r>
            <a:r>
              <a:rPr lang="fr-FR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 à destination </a:t>
            </a:r>
            <a:r>
              <a:rPr lang="fr-FR" sz="2500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des professionnels </a:t>
            </a:r>
            <a:r>
              <a:rPr lang="fr-FR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exerçant auprès de patients adultes atteint de troubles neurologiques acquis</a:t>
            </a:r>
          </a:p>
          <a:p>
            <a:pPr algn="ctr" rtl="0"/>
            <a:endParaRPr lang="fr-FR" sz="25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r>
              <a:rPr lang="fr-FR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Format hybride (</a:t>
            </a:r>
            <a:r>
              <a:rPr lang="fr-FR" sz="25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visio</a:t>
            </a:r>
            <a:r>
              <a:rPr lang="fr-FR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o Display Light" charset="0"/>
                <a:ea typeface="Segoe Pro Display Light" charset="0"/>
                <a:cs typeface="Segoe Pro Display Light" charset="0"/>
              </a:rPr>
              <a:t>/CHRU Tours)</a:t>
            </a:r>
          </a:p>
          <a:p>
            <a:pPr algn="ctr" rtl="0"/>
            <a:endParaRPr lang="fr-FR" sz="250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o Display Light" charset="0"/>
              <a:ea typeface="Segoe Pro Display Light" charset="0"/>
              <a:cs typeface="Segoe Pro Display Light" charset="0"/>
            </a:endParaRPr>
          </a:p>
          <a:p>
            <a:pPr algn="ctr" rtl="0"/>
            <a:endParaRPr lang="fr-FR" sz="250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o Display Light" charset="0"/>
              <a:ea typeface="Segoe Pro Display Light" charset="0"/>
              <a:cs typeface="Segoe Pro Display Light" charset="0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0" y="10066858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61D99427-F17B-499F-A2F7-54A6B2727A82}"/>
              </a:ext>
            </a:extLst>
          </p:cNvPr>
          <p:cNvSpPr txBox="1"/>
          <p:nvPr/>
        </p:nvSpPr>
        <p:spPr>
          <a:xfrm>
            <a:off x="309489" y="228597"/>
            <a:ext cx="648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GRIC – Groupe de Réflexion sur les Interventions Cognitives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F618FE7-7BF1-4604-B07F-4459F00190EF}"/>
              </a:ext>
            </a:extLst>
          </p:cNvPr>
          <p:cNvSpPr/>
          <p:nvPr/>
        </p:nvSpPr>
        <p:spPr>
          <a:xfrm>
            <a:off x="1931256" y="3124845"/>
            <a:ext cx="3856504" cy="19629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2653851-2493-4F8C-92C3-131F1CA6DAC4}"/>
              </a:ext>
            </a:extLst>
          </p:cNvPr>
          <p:cNvSpPr txBox="1"/>
          <p:nvPr/>
        </p:nvSpPr>
        <p:spPr>
          <a:xfrm>
            <a:off x="2364856" y="3702793"/>
            <a:ext cx="3535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</a:rPr>
              <a:t>Jeudi 19 juin 2025</a:t>
            </a:r>
          </a:p>
          <a:p>
            <a:r>
              <a:rPr lang="fr-FR" sz="3000" b="1" dirty="0">
                <a:solidFill>
                  <a:schemeClr val="accent2">
                    <a:lumMod val="75000"/>
                  </a:schemeClr>
                </a:solidFill>
                <a:latin typeface="Segoe Pro Display Light" charset="0"/>
              </a:rPr>
              <a:t>       14h-17h 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DC50C7D-A392-42B9-8273-95F0DB2B104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89" y="8662853"/>
            <a:ext cx="4371340" cy="104711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7C94BCA-E9E6-4413-81E2-D16D931663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56" b="91463" l="10000" r="90000">
                        <a14:foregroundMark x1="17143" y1="85976" x2="19524" y2="70122"/>
                        <a14:foregroundMark x1="77143" y1="80488" x2="77143" y2="80488"/>
                        <a14:foregroundMark x1="72381" y1="78049" x2="76190" y2="914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13" y="1941750"/>
            <a:ext cx="2000250" cy="1562100"/>
          </a:xfrm>
          <a:prstGeom prst="rect">
            <a:avLst/>
          </a:prstGeom>
        </p:spPr>
      </p:pic>
      <p:pic>
        <p:nvPicPr>
          <p:cNvPr id="14" name="Picture 2" descr="Picture 2">
            <a:extLst>
              <a:ext uri="{FF2B5EF4-FFF2-40B4-BE49-F238E27FC236}">
                <a16:creationId xmlns:a16="http://schemas.microsoft.com/office/drawing/2014/main" id="{EDBF23E2-70C0-49B5-B860-27875FB5200D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520" y="8662853"/>
            <a:ext cx="1987180" cy="104711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6359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F7E8A61-89C9-49E7-B44F-526643B493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 l="13562" t="17060" r="12628" b="15229"/>
          <a:stretch/>
        </p:blipFill>
        <p:spPr>
          <a:xfrm>
            <a:off x="0" y="0"/>
            <a:ext cx="7772400" cy="10058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https://www.peintures1825.fr/wp-content/uploads/2018/04/1999_1-1.jpg">
            <a:extLst>
              <a:ext uri="{FF2B5EF4-FFF2-40B4-BE49-F238E27FC236}">
                <a16:creationId xmlns:a16="http://schemas.microsoft.com/office/drawing/2014/main" id="{8C4DFF0D-F2CB-42FF-9FC1-BC4055B3F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7541">
            <a:off x="6460202" y="7295425"/>
            <a:ext cx="3030794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558801" y="444500"/>
            <a:ext cx="6592016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endParaRPr lang="fr-FR" sz="1700" b="1" i="1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algn="ctr" rtl="0"/>
            <a:endParaRPr lang="fr-FR" sz="1700" b="1" i="1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algn="ctr" rtl="0"/>
            <a:r>
              <a:rPr lang="fr-FR" sz="2800" b="1" i="1" dirty="0">
                <a:latin typeface="Segoe Pro SemiLight" charset="0"/>
                <a:ea typeface="Segoe Pro SemiLight" charset="0"/>
                <a:cs typeface="Segoe Pro SemiLight" charset="0"/>
              </a:rPr>
              <a:t>PROGRAMME DE LA JOURNEE</a:t>
            </a:r>
          </a:p>
          <a:p>
            <a:pPr algn="ctr" rtl="0"/>
            <a:endParaRPr lang="fr-FR" sz="17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algn="ctr" rtl="0"/>
            <a:endParaRPr lang="fr-FR" sz="17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algn="ctr" rtl="0"/>
            <a:endParaRPr lang="fr-FR" sz="17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7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r>
              <a:rPr lang="fr-FR" sz="2000" b="1" dirty="0">
                <a:latin typeface="Segoe Pro SemiLight" charset="0"/>
                <a:ea typeface="Segoe Pro SemiLight" charset="0"/>
                <a:cs typeface="Segoe Pro SemiLight" charset="0"/>
              </a:rPr>
              <a:t>14h00</a:t>
            </a:r>
            <a:r>
              <a:rPr lang="fr-FR" sz="1600" dirty="0">
                <a:latin typeface="Segoe Pro SemiLight" charset="0"/>
                <a:ea typeface="Segoe Pro SemiLight" charset="0"/>
                <a:cs typeface="Segoe Pro SemiLight" charset="0"/>
              </a:rPr>
              <a:t> </a:t>
            </a:r>
          </a:p>
          <a:p>
            <a:pPr rtl="0"/>
            <a:r>
              <a:rPr lang="fr-FR" sz="2000" b="1" dirty="0">
                <a:latin typeface="Segoe Pro Display Light" charset="0"/>
              </a:rPr>
              <a:t>Actualités de la littérature</a:t>
            </a: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r>
              <a:rPr lang="fr-FR" sz="2000" b="1" dirty="0">
                <a:latin typeface="Segoe Pro SemiLight" charset="0"/>
                <a:ea typeface="Segoe Pro SemiLight" charset="0"/>
                <a:cs typeface="Segoe Pro SemiLight" charset="0"/>
              </a:rPr>
              <a:t>14h30</a:t>
            </a:r>
            <a:endParaRPr lang="fr-FR" sz="1600" b="1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r>
              <a:rPr lang="fr-FR" sz="2000" b="1" dirty="0">
                <a:latin typeface="Segoe Pro Display Light" charset="0"/>
              </a:rPr>
              <a:t>Bilan et remédiation des troubles attentionnels acquis : pratiques actuelles et perspectives</a:t>
            </a: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r>
              <a:rPr lang="fr-FR" sz="2000" b="1" dirty="0">
                <a:latin typeface="Segoe Pro SemiLight" charset="0"/>
                <a:ea typeface="Segoe Pro SemiLight" charset="0"/>
                <a:cs typeface="Segoe Pro SemiLight" charset="0"/>
              </a:rPr>
              <a:t>15h15</a:t>
            </a:r>
            <a:r>
              <a:rPr lang="fr-FR" sz="1600" dirty="0">
                <a:latin typeface="Segoe Pro SemiLight" charset="0"/>
                <a:ea typeface="Segoe Pro SemiLight" charset="0"/>
                <a:cs typeface="Segoe Pro SemiLight" charset="0"/>
              </a:rPr>
              <a:t> </a:t>
            </a:r>
          </a:p>
          <a:p>
            <a:r>
              <a:rPr lang="fr-FR" sz="2000" b="1" dirty="0">
                <a:latin typeface="Segoe Pro Display Light" charset="0"/>
              </a:rPr>
              <a:t>Les outils de life </a:t>
            </a:r>
            <a:r>
              <a:rPr lang="fr-FR" sz="2000" b="1" dirty="0" err="1">
                <a:latin typeface="Segoe Pro Display Light" charset="0"/>
              </a:rPr>
              <a:t>logging</a:t>
            </a:r>
            <a:r>
              <a:rPr lang="fr-FR" sz="2000" b="1" dirty="0">
                <a:latin typeface="Segoe Pro Display Light" charset="0"/>
              </a:rPr>
              <a:t> :  un moyen novateur de prendre en soin les troubles mnésiques ? </a:t>
            </a: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endParaRPr lang="fr-FR" sz="1600" dirty="0">
              <a:latin typeface="Segoe Pro SemiLight" charset="0"/>
              <a:ea typeface="Segoe Pro SemiLight" charset="0"/>
              <a:cs typeface="Segoe Pro SemiLight" charset="0"/>
            </a:endParaRPr>
          </a:p>
          <a:p>
            <a:pPr rtl="0"/>
            <a:r>
              <a:rPr lang="fr-FR" sz="2000" b="1" dirty="0">
                <a:latin typeface="Segoe Pro SemiLight" charset="0"/>
                <a:ea typeface="Segoe Pro SemiLight" charset="0"/>
                <a:cs typeface="Segoe Pro SemiLight" charset="0"/>
              </a:rPr>
              <a:t>16h00</a:t>
            </a:r>
            <a:r>
              <a:rPr lang="fr-FR" sz="1600" dirty="0">
                <a:latin typeface="Segoe Pro SemiLight" charset="0"/>
                <a:ea typeface="Segoe Pro SemiLight" charset="0"/>
                <a:cs typeface="Segoe Pro SemiLight" charset="0"/>
              </a:rPr>
              <a:t> </a:t>
            </a:r>
          </a:p>
          <a:p>
            <a:r>
              <a:rPr lang="fr-FR" sz="2000" b="1" dirty="0">
                <a:latin typeface="Segoe Pro Display Light" charset="0"/>
              </a:rPr>
              <a:t>L’éducation thérapeutique à destination des patients atteints de Maladie d’Alzheimer : quand, comment, pourquoi ?</a:t>
            </a:r>
          </a:p>
          <a:p>
            <a:endParaRPr lang="fr-FR" sz="2400" b="1" dirty="0">
              <a:solidFill>
                <a:schemeClr val="accent2">
                  <a:lumMod val="75000"/>
                </a:schemeClr>
              </a:solidFill>
              <a:latin typeface="Segoe Pro Display Light" charset="0"/>
            </a:endParaRPr>
          </a:p>
          <a:p>
            <a:pPr algn="ctr" rtl="0"/>
            <a:endParaRPr lang="fr" sz="1700" dirty="0">
              <a:latin typeface="Segoe Pro SemiLight" charset="0"/>
              <a:ea typeface="Segoe Pro SemiLight" charset="0"/>
              <a:cs typeface="Segoe Pro Semi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34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0D2FAB5-E70D-4EF0-8FD1-F898109A7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7FDE6C-310C-42FB-BF78-8F321F4DDF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0B6373-123B-4415-9AAF-EF9F1DAB1138}">
  <ds:schemaRefs>
    <ds:schemaRef ds:uri="http://purl.org/dc/terms/"/>
    <ds:schemaRef ds:uri="http://purl.org/dc/elements/1.1/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10dd7f8a-f247-48ee-8534-441ce336aea6"/>
    <ds:schemaRef ds:uri="9a0666c7-4cba-45e4-bb78-1ed48d50e5d1"/>
    <ds:schemaRef ds:uri="http://schemas.microsoft.com/office/2006/documentManagement/types"/>
    <ds:schemaRef ds:uri="876de33e-aaa5-4507-9b92-b84e676ded0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 nouvelles façons de travailler dans Word</Template>
  <TotalTime>58</TotalTime>
  <Words>109</Words>
  <Application>Microsoft Office PowerPoint</Application>
  <PresentationFormat>Personnalisé</PresentationFormat>
  <Paragraphs>40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 Display Light</vt:lpstr>
      <vt:lpstr>Segoe Pro SemiLight</vt:lpstr>
      <vt:lpstr>Tema di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IMBERT Mélanie</dc:creator>
  <cp:lastModifiedBy>PERDEREAU AUDREY</cp:lastModifiedBy>
  <cp:revision>7</cp:revision>
  <dcterms:created xsi:type="dcterms:W3CDTF">2025-03-13T13:41:10Z</dcterms:created>
  <dcterms:modified xsi:type="dcterms:W3CDTF">2025-04-03T14:10:02Z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